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0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ala-teg\Downloads\instr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la-teg\Downloads\instr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la-teg\Downloads\instr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ORENA%20BOCANEGRA\Documents\TESIS%20CLAUDIA%20Y%20LORENA\histogram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ORENA%20BOCANEGRA\Documents\TESIS%20CLAUDIA%20Y%20LORENA\histogram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gif"/><Relationship Id="rId5" Type="http://schemas.openxmlformats.org/officeDocument/2006/relationships/oleObject" Target="file:///C:\Users\LORENA%20BOCANEGRA\Documents\TESIS%20CLAUDIA%20Y%20LORENA\histograma.xlsx" TargetMode="External"/><Relationship Id="rId4" Type="http://schemas.openxmlformats.org/officeDocument/2006/relationships/image" Target="../media/image21.jp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Estadistico de notas del curso 1003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776159230096238"/>
          <c:y val="0.17374999999999999"/>
          <c:w val="0.86001618547681535"/>
          <c:h val="0.511164698162729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'C:\Users\AMD A8\Downloads\[instr (1).xlsx]Hoja1'!$B$35</c:f>
              <c:strCache>
                <c:ptCount val="1"/>
                <c:pt idx="0">
                  <c:v>Estadística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(1).xlsx]Hoja1'!$B$36:$B$43</c:f>
              <c:numCache>
                <c:formatCode>General</c:formatCode>
                <c:ptCount val="8"/>
                <c:pt idx="0">
                  <c:v>5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</c:numCache>
            </c:numRef>
          </c:val>
        </c:ser>
        <c:ser>
          <c:idx val="1"/>
          <c:order val="1"/>
          <c:tx>
            <c:strRef>
              <c:f>'C:\Users\AMD A8\Downloads\[instr (1).xlsx]Hoja1'!$C$35</c:f>
              <c:strCache>
                <c:ptCount val="1"/>
                <c:pt idx="0">
                  <c:v>Inglés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(1).xlsx]Hoja1'!$C$36:$C$43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'C:\Users\AMD A8\Downloads\[instr (1).xlsx]Hoja1'!$D$35</c:f>
              <c:strCache>
                <c:ptCount val="1"/>
                <c:pt idx="0">
                  <c:v>Edu.  Física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(1).xlsx]Hoja1'!$D$36:$D$43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4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91968"/>
        <c:axId val="23893888"/>
      </c:barChart>
      <c:catAx>
        <c:axId val="238919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Notas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893888"/>
        <c:crosses val="autoZero"/>
        <c:auto val="1"/>
        <c:lblAlgn val="ctr"/>
        <c:lblOffset val="100"/>
        <c:noMultiLvlLbl val="0"/>
      </c:catAx>
      <c:valAx>
        <c:axId val="2389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Número de estudiantes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89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Estadistico de notas del curso 1003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776159230096238"/>
          <c:y val="0.17374999999999999"/>
          <c:w val="0.86001618547681535"/>
          <c:h val="0.511164698162729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'C:\Users\AMD A8\Downloads\[instr (1).xlsx]Hoja1'!$B$35</c:f>
              <c:strCache>
                <c:ptCount val="1"/>
                <c:pt idx="0">
                  <c:v>Estadística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(1).xlsx]Hoja1'!$B$36:$B$43</c:f>
              <c:numCache>
                <c:formatCode>General</c:formatCode>
                <c:ptCount val="8"/>
                <c:pt idx="0">
                  <c:v>5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</c:numCache>
            </c:numRef>
          </c:val>
        </c:ser>
        <c:ser>
          <c:idx val="1"/>
          <c:order val="1"/>
          <c:tx>
            <c:strRef>
              <c:f>'C:\Users\AMD A8\Downloads\[instr (1).xlsx]Hoja1'!$C$35</c:f>
              <c:strCache>
                <c:ptCount val="1"/>
                <c:pt idx="0">
                  <c:v>Inglés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(1).xlsx]Hoja1'!$C$36:$C$43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'C:\Users\AMD A8\Downloads\[instr (1).xlsx]Hoja1'!$D$35</c:f>
              <c:strCache>
                <c:ptCount val="1"/>
                <c:pt idx="0">
                  <c:v>Edu.  Física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(1).xlsx]Hoja1'!$D$36:$D$43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4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552768"/>
        <c:axId val="23554688"/>
      </c:barChart>
      <c:catAx>
        <c:axId val="23552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Notas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554688"/>
        <c:crosses val="autoZero"/>
        <c:auto val="1"/>
        <c:lblAlgn val="ctr"/>
        <c:lblOffset val="100"/>
        <c:noMultiLvlLbl val="0"/>
      </c:catAx>
      <c:valAx>
        <c:axId val="2355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Número de estudiantes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552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Estadistico de notas del curso 1003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776159230096238"/>
          <c:y val="0.17374999999999999"/>
          <c:w val="0.86001618547681535"/>
          <c:h val="0.51116469816272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'C:\Users\AMD A8\Downloads\[instr (1).xlsx]Hoja1'!$B$35</c:f>
              <c:strCache>
                <c:ptCount val="1"/>
                <c:pt idx="0">
                  <c:v>Estadística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(1).xlsx]Hoja1'!$B$36:$B$43</c:f>
              <c:numCache>
                <c:formatCode>General</c:formatCode>
                <c:ptCount val="8"/>
                <c:pt idx="0">
                  <c:v>5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</c:numCache>
            </c:numRef>
          </c:val>
        </c:ser>
        <c:ser>
          <c:idx val="1"/>
          <c:order val="1"/>
          <c:tx>
            <c:strRef>
              <c:f>'C:\Users\AMD A8\Downloads\[instr (1).xlsx]Hoja1'!$C$35</c:f>
              <c:strCache>
                <c:ptCount val="1"/>
                <c:pt idx="0">
                  <c:v>Inglés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(1).xlsx]Hoja1'!$C$36:$C$43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'C:\Users\AMD A8\Downloads\[instr (1).xlsx]Hoja1'!$D$35</c:f>
              <c:strCache>
                <c:ptCount val="1"/>
                <c:pt idx="0">
                  <c:v>Edu.  Física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'C:\Users\AMD A8\Downloads\[instr (1).xlsx]Hoja1'!$A$36:$A$43</c:f>
              <c:strCache>
                <c:ptCount val="8"/>
                <c:pt idx="0">
                  <c:v>1.5</c:v>
                </c:pt>
                <c:pt idx="1">
                  <c:v>2.0</c:v>
                </c:pt>
                <c:pt idx="2">
                  <c:v>2.5</c:v>
                </c:pt>
                <c:pt idx="3">
                  <c:v>3.0</c:v>
                </c:pt>
                <c:pt idx="4">
                  <c:v>3.2</c:v>
                </c:pt>
                <c:pt idx="5">
                  <c:v>3.5</c:v>
                </c:pt>
                <c:pt idx="6">
                  <c:v>4.0</c:v>
                </c:pt>
                <c:pt idx="7">
                  <c:v>4.3</c:v>
                </c:pt>
              </c:strCache>
            </c:strRef>
          </c:cat>
          <c:val>
            <c:numRef>
              <c:f>'C:\Users\AMD A8\Downloads\[instr (1).xlsx]Hoja1'!$D$36:$D$43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4</c:v>
                </c:pt>
                <c:pt idx="5">
                  <c:v>2</c:v>
                </c:pt>
                <c:pt idx="6">
                  <c:v>4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06016"/>
        <c:axId val="23607936"/>
      </c:barChart>
      <c:catAx>
        <c:axId val="23606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Notas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607936"/>
        <c:crosses val="autoZero"/>
        <c:auto val="1"/>
        <c:lblAlgn val="ctr"/>
        <c:lblOffset val="100"/>
        <c:noMultiLvlLbl val="0"/>
      </c:catAx>
      <c:valAx>
        <c:axId val="2360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Número de estudiantes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60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/>
              <a:t>PORCENTAJE DE ESTUDIANTES QUE</a:t>
            </a:r>
            <a:r>
              <a:rPr lang="en-US" sz="1400" baseline="0"/>
              <a:t> CONSUMEN PRODUCTOS DE LA COOPERATIVA ESCOLAR </a:t>
            </a:r>
            <a:r>
              <a:rPr lang="en-US" sz="1400"/>
              <a:t>EN EL COLEGIO COSTA RICA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Hoja1!$D$35</c:f>
              <c:strCache>
                <c:ptCount val="1"/>
                <c:pt idx="0">
                  <c:v>%hombres</c:v>
                </c:pt>
              </c:strCache>
            </c:strRef>
          </c:tx>
          <c:invertIfNegative val="0"/>
          <c:cat>
            <c:strRef>
              <c:f>Hoja1!$A$36:$A$41</c:f>
              <c:strCache>
                <c:ptCount val="6"/>
                <c:pt idx="0">
                  <c:v>4-6</c:v>
                </c:pt>
                <c:pt idx="1">
                  <c:v>7-9</c:v>
                </c:pt>
                <c:pt idx="2">
                  <c:v>10-12</c:v>
                </c:pt>
                <c:pt idx="3">
                  <c:v>13-15</c:v>
                </c:pt>
                <c:pt idx="4">
                  <c:v>16-18</c:v>
                </c:pt>
                <c:pt idx="5">
                  <c:v>19-21</c:v>
                </c:pt>
              </c:strCache>
            </c:strRef>
          </c:cat>
          <c:val>
            <c:numRef>
              <c:f>Hoja1!$D$36:$D$41</c:f>
              <c:numCache>
                <c:formatCode>0.0</c:formatCode>
                <c:ptCount val="6"/>
                <c:pt idx="0">
                  <c:v>-1.5503875968992249</c:v>
                </c:pt>
                <c:pt idx="1">
                  <c:v>-5.7364341085271313</c:v>
                </c:pt>
                <c:pt idx="2">
                  <c:v>-7.5968992248062017</c:v>
                </c:pt>
                <c:pt idx="3">
                  <c:v>-7.9069767441860463</c:v>
                </c:pt>
                <c:pt idx="4">
                  <c:v>-11.472868217054263</c:v>
                </c:pt>
                <c:pt idx="5">
                  <c:v>-14.108527131782948</c:v>
                </c:pt>
              </c:numCache>
            </c:numRef>
          </c:val>
        </c:ser>
        <c:ser>
          <c:idx val="1"/>
          <c:order val="1"/>
          <c:tx>
            <c:strRef>
              <c:f>Hoja1!$E$35</c:f>
              <c:strCache>
                <c:ptCount val="1"/>
                <c:pt idx="0">
                  <c:v>%mujeres</c:v>
                </c:pt>
              </c:strCache>
            </c:strRef>
          </c:tx>
          <c:invertIfNegative val="0"/>
          <c:cat>
            <c:strRef>
              <c:f>Hoja1!$A$36:$A$41</c:f>
              <c:strCache>
                <c:ptCount val="6"/>
                <c:pt idx="0">
                  <c:v>4-6</c:v>
                </c:pt>
                <c:pt idx="1">
                  <c:v>7-9</c:v>
                </c:pt>
                <c:pt idx="2">
                  <c:v>10-12</c:v>
                </c:pt>
                <c:pt idx="3">
                  <c:v>13-15</c:v>
                </c:pt>
                <c:pt idx="4">
                  <c:v>16-18</c:v>
                </c:pt>
                <c:pt idx="5">
                  <c:v>19-21</c:v>
                </c:pt>
              </c:strCache>
            </c:strRef>
          </c:cat>
          <c:val>
            <c:numRef>
              <c:f>Hoja1!$E$36:$E$41</c:f>
              <c:numCache>
                <c:formatCode>0.0</c:formatCode>
                <c:ptCount val="6"/>
                <c:pt idx="0">
                  <c:v>1.2403100775193798</c:v>
                </c:pt>
                <c:pt idx="1">
                  <c:v>5.1162790697674421</c:v>
                </c:pt>
                <c:pt idx="2">
                  <c:v>7.7519379844961236</c:v>
                </c:pt>
                <c:pt idx="3">
                  <c:v>9.1472868217054266</c:v>
                </c:pt>
                <c:pt idx="4">
                  <c:v>13.023255813953488</c:v>
                </c:pt>
                <c:pt idx="5">
                  <c:v>15.348837209302326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7200128"/>
        <c:axId val="27206400"/>
      </c:barChart>
      <c:catAx>
        <c:axId val="272001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Intervalos de edad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low"/>
        <c:crossAx val="27206400"/>
        <c:crosses val="autoZero"/>
        <c:auto val="1"/>
        <c:lblAlgn val="ctr"/>
        <c:lblOffset val="100"/>
        <c:tickLblSkip val="1"/>
        <c:noMultiLvlLbl val="0"/>
      </c:catAx>
      <c:valAx>
        <c:axId val="27206400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Porcentaje de estudiantes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272001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/>
              <a:t>ALTURA DE LOS ESTUDIANTES DEL CURSO 1003 DEL COLEGIO COSTA RICA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Hoja2!$B$2</c:f>
              <c:strCache>
                <c:ptCount val="1"/>
                <c:pt idx="0">
                  <c:v>ALTURA</c:v>
                </c:pt>
              </c:strCache>
            </c:strRef>
          </c:tx>
          <c:spPr>
            <a:ln w="47625">
              <a:noFill/>
            </a:ln>
          </c:spPr>
          <c:xVal>
            <c:numRef>
              <c:f>Hoja2!$A$3:$A$11</c:f>
              <c:numCache>
                <c:formatCode>General</c:formatCode>
                <c:ptCount val="9"/>
                <c:pt idx="0">
                  <c:v>5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1</c:v>
                </c:pt>
                <c:pt idx="8">
                  <c:v>2</c:v>
                </c:pt>
              </c:numCache>
            </c:numRef>
          </c:xVal>
          <c:yVal>
            <c:numRef>
              <c:f>Hoja2!$B$3:$B$11</c:f>
              <c:numCache>
                <c:formatCode>General</c:formatCode>
                <c:ptCount val="9"/>
                <c:pt idx="0">
                  <c:v>1.45</c:v>
                </c:pt>
                <c:pt idx="1">
                  <c:v>1.5</c:v>
                </c:pt>
                <c:pt idx="2">
                  <c:v>1.55</c:v>
                </c:pt>
                <c:pt idx="3">
                  <c:v>1.6</c:v>
                </c:pt>
                <c:pt idx="4">
                  <c:v>1.65</c:v>
                </c:pt>
                <c:pt idx="5">
                  <c:v>1.7</c:v>
                </c:pt>
                <c:pt idx="6">
                  <c:v>1.75</c:v>
                </c:pt>
                <c:pt idx="7">
                  <c:v>1.8</c:v>
                </c:pt>
                <c:pt idx="8">
                  <c:v>1.85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257856"/>
        <c:axId val="27333760"/>
      </c:scatterChart>
      <c:valAx>
        <c:axId val="272578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Número de estudiantes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333760"/>
        <c:crosses val="autoZero"/>
        <c:crossBetween val="midCat"/>
      </c:valAx>
      <c:valAx>
        <c:axId val="27333760"/>
        <c:scaling>
          <c:orientation val="minMax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Altura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257856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Preferencia de mascotas en el grado 501 del Colegio Costa Rica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</c:spPr>
            <c:pictureOptions>
              <c:pictureFormat val="stack"/>
            </c:pictureOptions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</c:spPr>
            <c:pictureOptions>
              <c:pictureFormat val="stack"/>
            </c:pictureOptions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</c:spPr>
            <c:pictureOptions>
              <c:pictureFormat val="stack"/>
            </c:pictureOptions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</c:spPr>
            <c:pictureOptions>
              <c:pictureFormat val="stack"/>
            </c:pictureOptions>
          </c:dPt>
          <c:cat>
            <c:strRef>
              <c:f>Hoja3!$C$3:$C$6</c:f>
              <c:strCache>
                <c:ptCount val="4"/>
                <c:pt idx="0">
                  <c:v>perro</c:v>
                </c:pt>
                <c:pt idx="1">
                  <c:v>gato</c:v>
                </c:pt>
                <c:pt idx="2">
                  <c:v>hamster</c:v>
                </c:pt>
                <c:pt idx="3">
                  <c:v>aves</c:v>
                </c:pt>
              </c:strCache>
            </c:strRef>
          </c:cat>
          <c:val>
            <c:numRef>
              <c:f>Hoja3!$D$3:$D$6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4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77664"/>
        <c:axId val="27379584"/>
      </c:barChart>
      <c:catAx>
        <c:axId val="27377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Tipo de mascota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27379584"/>
        <c:crosses val="autoZero"/>
        <c:auto val="1"/>
        <c:lblAlgn val="ctr"/>
        <c:lblOffset val="100"/>
        <c:noMultiLvlLbl val="0"/>
      </c:catAx>
      <c:valAx>
        <c:axId val="27379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Cantidad de estudiantes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3776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5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0.57776</cdr:x>
      <cdr:y>0.81595</cdr:y>
    </cdr:from>
    <cdr:to>
      <cdr:x>0.78712</cdr:x>
      <cdr:y>0.91211</cdr:y>
    </cdr:to>
    <cdr:sp macro="" textlink="">
      <cdr:nvSpPr>
        <cdr:cNvPr id="2" name="1 Llamada con línea 1"/>
        <cdr:cNvSpPr/>
      </cdr:nvSpPr>
      <cdr:spPr>
        <a:xfrm xmlns:a="http://schemas.openxmlformats.org/drawingml/2006/main">
          <a:off x="3050920" y="3055268"/>
          <a:ext cx="1105572" cy="360040"/>
        </a:xfrm>
        <a:prstGeom xmlns:a="http://schemas.openxmlformats.org/drawingml/2006/main" prst="borderCallout1">
          <a:avLst/>
        </a:prstGeom>
        <a:solidFill xmlns:a="http://schemas.openxmlformats.org/drawingml/2006/main">
          <a:srgbClr val="00B0F0"/>
        </a:solidFill>
        <a:ln xmlns:a="http://schemas.openxmlformats.org/drawingml/2006/main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Overflow="overflow" horzOverflow="overflow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algn="ctr" defTabSz="914400" rtl="0" eaLnBrk="1" latinLnBrk="0" hangingPunct="1"/>
          <a:r>
            <a:rPr lang="es-CO" sz="1800" kern="1200" dirty="0" smtClean="0">
              <a:solidFill>
                <a:schemeClr val="lt1"/>
              </a:solidFill>
              <a:latin typeface="+mn-lt"/>
              <a:ea typeface="+mn-ea"/>
              <a:cs typeface="+mn-cs"/>
            </a:rPr>
            <a:t>RÓTULOS</a:t>
          </a:r>
          <a:endParaRPr lang="es-ES" sz="1800" kern="1200" dirty="0">
            <a:solidFill>
              <a:schemeClr val="lt1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56AB2-7EB2-40CA-A2CA-503B095AB8FB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A9FA2-433D-447E-8F5B-40FD60BB8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704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A9FA2-433D-447E-8F5B-40FD60BB8E52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688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5AC6D9-93EA-49E4-9A9B-449AD3B8F07A}" type="datetimeFigureOut">
              <a:rPr lang="es-ES" smtClean="0"/>
              <a:t>15/03/2020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D39A00-CE6C-4EC8-9D40-D806E1FDEFC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11560" y="2276872"/>
            <a:ext cx="7848872" cy="1470025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COMPONENTES DE UNA GRÁFICA 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ESTADíSTICA</a:t>
            </a: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3659" y="3717032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>
                <a:solidFill>
                  <a:srgbClr val="0070C0"/>
                </a:solidFill>
              </a:rPr>
              <a:t>Docentes:</a:t>
            </a:r>
          </a:p>
          <a:p>
            <a:pPr algn="just"/>
            <a:endParaRPr lang="es-ES" sz="2800" dirty="0">
              <a:solidFill>
                <a:srgbClr val="0070C0"/>
              </a:solidFill>
            </a:endParaRPr>
          </a:p>
          <a:p>
            <a:pPr algn="just"/>
            <a:r>
              <a:rPr lang="es-ES" sz="2800" dirty="0" err="1" smtClean="0">
                <a:solidFill>
                  <a:srgbClr val="0070C0"/>
                </a:solidFill>
              </a:rPr>
              <a:t>Leider</a:t>
            </a:r>
            <a:r>
              <a:rPr lang="es-ES" sz="2800" dirty="0" smtClean="0">
                <a:solidFill>
                  <a:srgbClr val="0070C0"/>
                </a:solidFill>
              </a:rPr>
              <a:t> Lorena Bocanegra</a:t>
            </a:r>
          </a:p>
          <a:p>
            <a:pPr algn="just"/>
            <a:r>
              <a:rPr lang="es-ES" sz="2800" dirty="0" smtClean="0">
                <a:solidFill>
                  <a:srgbClr val="0070C0"/>
                </a:solidFill>
              </a:rPr>
              <a:t>Claudia Patricia Hernández</a:t>
            </a:r>
            <a:endParaRPr lang="es-ES" sz="2800" dirty="0">
              <a:solidFill>
                <a:srgbClr val="0070C0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0648"/>
            <a:ext cx="1796405" cy="153793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34" y="260648"/>
            <a:ext cx="1371600" cy="179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01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83568" y="90872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Pirámide de población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10" name="9 Gráfico"/>
          <p:cNvGraphicFramePr/>
          <p:nvPr>
            <p:extLst>
              <p:ext uri="{D42A27DB-BD31-4B8C-83A1-F6EECF244321}">
                <p14:modId xmlns:p14="http://schemas.microsoft.com/office/powerpoint/2010/main" val="187416865"/>
              </p:ext>
            </p:extLst>
          </p:nvPr>
        </p:nvGraphicFramePr>
        <p:xfrm>
          <a:off x="2627784" y="20857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8578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624788"/>
              </p:ext>
            </p:extLst>
          </p:nvPr>
        </p:nvGraphicFramePr>
        <p:xfrm>
          <a:off x="2195736" y="1988840"/>
          <a:ext cx="597666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83568" y="90872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Gráfica de dispersión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187220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83568" y="90872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Pictograma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3811558087"/>
              </p:ext>
            </p:extLst>
          </p:nvPr>
        </p:nvGraphicFramePr>
        <p:xfrm>
          <a:off x="1043608" y="1772816"/>
          <a:ext cx="5612130" cy="4460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924944"/>
            <a:ext cx="19526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BIBLIOGRAFIA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916832"/>
            <a:ext cx="8686800" cy="4525963"/>
          </a:xfrm>
        </p:spPr>
        <p:txBody>
          <a:bodyPr/>
          <a:lstStyle/>
          <a:p>
            <a:pPr algn="just"/>
            <a:r>
              <a:rPr lang="es-ES" dirty="0" smtClean="0"/>
              <a:t>Mendoza, S. (2009). Guía para la presentación de gráficos estadísticos. Lima: Instituto Nacional de Estadística e Informática (INEI).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188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44824"/>
            <a:ext cx="5112567" cy="3888432"/>
          </a:xfrm>
        </p:spPr>
      </p:pic>
    </p:spTree>
    <p:extLst>
      <p:ext uri="{BB962C8B-B14F-4D97-AF65-F5344CB8AC3E}">
        <p14:creationId xmlns:p14="http://schemas.microsoft.com/office/powerpoint/2010/main" val="312335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848872" cy="1470025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COMPONENTES DE UNA GRÁFICA 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</a:rPr>
              <a:t>ESTADíSTICA</a:t>
            </a: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4437112"/>
            <a:ext cx="8640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 smtClean="0">
                <a:solidFill>
                  <a:srgbClr val="0070C0"/>
                </a:solidFill>
              </a:rPr>
              <a:t>El gráfico estadístico es </a:t>
            </a:r>
            <a:r>
              <a:rPr lang="es-CO" sz="2800" dirty="0">
                <a:solidFill>
                  <a:srgbClr val="0070C0"/>
                </a:solidFill>
              </a:rPr>
              <a:t>una representación visual de datos estadísticos por medio de puntos</a:t>
            </a:r>
            <a:r>
              <a:rPr lang="es-CO" sz="2800" dirty="0" smtClean="0">
                <a:solidFill>
                  <a:srgbClr val="0070C0"/>
                </a:solidFill>
              </a:rPr>
              <a:t>, </a:t>
            </a:r>
            <a:r>
              <a:rPr lang="es-ES" sz="2800" dirty="0" smtClean="0">
                <a:solidFill>
                  <a:srgbClr val="0070C0"/>
                </a:solidFill>
              </a:rPr>
              <a:t>líneas</a:t>
            </a:r>
            <a:r>
              <a:rPr lang="es-ES" sz="2800" dirty="0">
                <a:solidFill>
                  <a:srgbClr val="0070C0"/>
                </a:solidFill>
              </a:rPr>
              <a:t>, barras, polígonos o figuras asociadas a escalas de medición, que permite una </a:t>
            </a:r>
            <a:r>
              <a:rPr lang="es-ES" sz="2800" dirty="0" smtClean="0">
                <a:solidFill>
                  <a:srgbClr val="0070C0"/>
                </a:solidFill>
              </a:rPr>
              <a:t>fácil </a:t>
            </a:r>
            <a:r>
              <a:rPr lang="es-CO" sz="2800" dirty="0" smtClean="0">
                <a:solidFill>
                  <a:srgbClr val="0070C0"/>
                </a:solidFill>
              </a:rPr>
              <a:t>comprensión </a:t>
            </a:r>
            <a:r>
              <a:rPr lang="es-CO" sz="2800" dirty="0">
                <a:solidFill>
                  <a:srgbClr val="0070C0"/>
                </a:solidFill>
              </a:rPr>
              <a:t>de la información en su conjunto.</a:t>
            </a:r>
            <a:endParaRPr lang="es-ES" sz="2800" dirty="0">
              <a:solidFill>
                <a:srgbClr val="0070C0"/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897" y="1700808"/>
            <a:ext cx="5400600" cy="26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5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755576" y="795117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Estructura y elementos de un gráfico estadístico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515" y="2073602"/>
            <a:ext cx="2601640" cy="2292077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611560" y="1916832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800" dirty="0" smtClean="0"/>
              <a:t>Plano de fondo</a:t>
            </a:r>
            <a:endParaRPr lang="pt-BR" sz="2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800" dirty="0" smtClean="0"/>
              <a:t> </a:t>
            </a:r>
            <a:r>
              <a:rPr lang="es-ES" sz="2800" dirty="0"/>
              <a:t>Título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800" dirty="0" smtClean="0"/>
              <a:t> Ejes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smtClean="0"/>
              <a:t>Variable dependiente</a:t>
            </a:r>
            <a:endParaRPr lang="es-E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800" dirty="0" smtClean="0"/>
              <a:t>Variable independiente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2800" dirty="0" smtClean="0"/>
              <a:t>Rótulos</a:t>
            </a:r>
            <a:endParaRPr lang="es-ES" sz="2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800" dirty="0" smtClean="0"/>
              <a:t> Gráfico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83163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755576" y="271897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Esquema de un gráfico estadístico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150575"/>
              </p:ext>
            </p:extLst>
          </p:nvPr>
        </p:nvGraphicFramePr>
        <p:xfrm>
          <a:off x="1567636" y="1381844"/>
          <a:ext cx="5280620" cy="374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Llamada ovalada"/>
          <p:cNvSpPr/>
          <p:nvPr/>
        </p:nvSpPr>
        <p:spPr>
          <a:xfrm>
            <a:off x="5436096" y="795117"/>
            <a:ext cx="1440160" cy="545651"/>
          </a:xfrm>
          <a:prstGeom prst="wedgeEllipseCallou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TÍTULO</a:t>
            </a:r>
            <a:endParaRPr lang="es-ES" dirty="0"/>
          </a:p>
        </p:txBody>
      </p:sp>
      <p:sp>
        <p:nvSpPr>
          <p:cNvPr id="3" name="2 Llamada con línea 1"/>
          <p:cNvSpPr/>
          <p:nvPr/>
        </p:nvSpPr>
        <p:spPr>
          <a:xfrm>
            <a:off x="7308304" y="795117"/>
            <a:ext cx="1440160" cy="864096"/>
          </a:xfrm>
          <a:prstGeom prst="borderCallout1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PLANO DE FONDO</a:t>
            </a:r>
            <a:endParaRPr lang="es-ES" dirty="0"/>
          </a:p>
        </p:txBody>
      </p:sp>
      <p:sp>
        <p:nvSpPr>
          <p:cNvPr id="5" name="4 Llamada con línea 1"/>
          <p:cNvSpPr/>
          <p:nvPr/>
        </p:nvSpPr>
        <p:spPr>
          <a:xfrm>
            <a:off x="7157258" y="3573016"/>
            <a:ext cx="1303173" cy="504056"/>
          </a:xfrm>
          <a:prstGeom prst="borderCallout1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EJE DE VALORES</a:t>
            </a:r>
            <a:endParaRPr lang="es-ES" dirty="0"/>
          </a:p>
        </p:txBody>
      </p:sp>
      <p:sp>
        <p:nvSpPr>
          <p:cNvPr id="10" name="9 Llamada con línea 1"/>
          <p:cNvSpPr/>
          <p:nvPr/>
        </p:nvSpPr>
        <p:spPr>
          <a:xfrm>
            <a:off x="2483768" y="1844824"/>
            <a:ext cx="1656184" cy="504056"/>
          </a:xfrm>
          <a:prstGeom prst="borderCallout1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EJE DE CONCEPTOS</a:t>
            </a:r>
            <a:endParaRPr lang="es-ES" dirty="0"/>
          </a:p>
        </p:txBody>
      </p:sp>
      <p:sp>
        <p:nvSpPr>
          <p:cNvPr id="9" name="8 Llamada ovalada"/>
          <p:cNvSpPr/>
          <p:nvPr/>
        </p:nvSpPr>
        <p:spPr>
          <a:xfrm>
            <a:off x="4635804" y="2076805"/>
            <a:ext cx="1520372" cy="468052"/>
          </a:xfrm>
          <a:prstGeom prst="wedgeEllipseCallou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GRÁFICO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14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848872" cy="1470025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accent3">
                    <a:lumMod val="75000"/>
                  </a:schemeClr>
                </a:solidFill>
              </a:rPr>
              <a:t>TIPOS DE GRÁFICOS ESTADÍSTICOS</a:t>
            </a:r>
            <a:endParaRPr lang="es-E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1944216" cy="295232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796145" y="908720"/>
            <a:ext cx="415642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Gráfico </a:t>
            </a:r>
            <a:r>
              <a:rPr lang="es-CO" sz="3200" dirty="0"/>
              <a:t>de barras </a:t>
            </a:r>
            <a:endParaRPr lang="es-CO" sz="32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Diagrama de sectores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Histograma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 Gráfico de línea simple y múltiple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Pirámide de población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Gráfico </a:t>
            </a:r>
            <a:r>
              <a:rPr lang="es-CO" sz="3200" dirty="0"/>
              <a:t>de dispersión</a:t>
            </a:r>
            <a:r>
              <a:rPr lang="es-CO" sz="3200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O" sz="3200" dirty="0" smtClean="0"/>
              <a:t>Pictogramas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57753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73297" y="301974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Gráfico de barras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67" y="833012"/>
            <a:ext cx="3510465" cy="2147570"/>
          </a:xfrm>
          <a:prstGeom prst="rect">
            <a:avLst/>
          </a:prstGeom>
          <a:noFill/>
        </p:spPr>
      </p:pic>
      <p:pic>
        <p:nvPicPr>
          <p:cNvPr id="6" name="5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81" y="843807"/>
            <a:ext cx="3323288" cy="2136775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1481125" y="298058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1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699070" y="294538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2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331640" y="587375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3</a:t>
            </a:r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699070" y="5916501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4</a:t>
            </a:r>
            <a:endParaRPr lang="es-ES" dirty="0"/>
          </a:p>
        </p:txBody>
      </p:sp>
      <p:graphicFrame>
        <p:nvGraphicFramePr>
          <p:cNvPr id="15" name="1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03667"/>
              </p:ext>
            </p:extLst>
          </p:nvPr>
        </p:nvGraphicFramePr>
        <p:xfrm>
          <a:off x="787267" y="3429000"/>
          <a:ext cx="3393053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1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473132"/>
              </p:ext>
            </p:extLst>
          </p:nvPr>
        </p:nvGraphicFramePr>
        <p:xfrm>
          <a:off x="4846096" y="3429000"/>
          <a:ext cx="3376073" cy="2167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7854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73297" y="47667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Gráfico de sectores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" name="14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279" y="1484784"/>
            <a:ext cx="3593676" cy="3240360"/>
          </a:xfrm>
          <a:prstGeom prst="rect">
            <a:avLst/>
          </a:prstGeom>
          <a:noFill/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2088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73297" y="47667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Histograma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44039"/>
            <a:ext cx="3639820" cy="2463165"/>
          </a:xfrm>
          <a:prstGeom prst="rect">
            <a:avLst/>
          </a:prstGeom>
          <a:noFill/>
        </p:spPr>
      </p:pic>
      <p:pic>
        <p:nvPicPr>
          <p:cNvPr id="2050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48654"/>
            <a:ext cx="2304256" cy="245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1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373297" y="47667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2">
                    <a:lumMod val="75000"/>
                  </a:schemeClr>
                </a:solidFill>
              </a:rPr>
              <a:t>Gráfico de Línea</a:t>
            </a:r>
            <a:endParaRPr lang="es-E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70454"/>
            <a:ext cx="3384376" cy="3154690"/>
          </a:xfrm>
          <a:prstGeom prst="rect">
            <a:avLst/>
          </a:prstGeom>
          <a:noFill/>
        </p:spPr>
      </p:pic>
      <p:pic>
        <p:nvPicPr>
          <p:cNvPr id="6" name="5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546224"/>
            <a:ext cx="3384377" cy="317892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266393" y="47251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2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1579114" y="47251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Figura 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651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332</TotalTime>
  <Words>271</Words>
  <Application>Microsoft Office PowerPoint</Application>
  <PresentationFormat>Presentación en pantalla (4:3)</PresentationFormat>
  <Paragraphs>73</Paragraphs>
  <Slides>14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Viajes</vt:lpstr>
      <vt:lpstr>COMPONENTES DE UNA GRÁFICA ESTADíSTICA</vt:lpstr>
      <vt:lpstr>COMPONENTES DE UNA GRÁFICA ESTADíSTICA</vt:lpstr>
      <vt:lpstr>Presentación de PowerPoint</vt:lpstr>
      <vt:lpstr>Presentación de PowerPoint</vt:lpstr>
      <vt:lpstr>TIPOS DE GRÁFICOS ESTADÍSTICOS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HISTORIA DE LA ESTADISTICA</dc:title>
  <dc:creator>Usuario de Windows</dc:creator>
  <cp:lastModifiedBy>Claudia</cp:lastModifiedBy>
  <cp:revision>28</cp:revision>
  <dcterms:created xsi:type="dcterms:W3CDTF">2016-10-04T12:24:14Z</dcterms:created>
  <dcterms:modified xsi:type="dcterms:W3CDTF">2020-03-15T17:27:05Z</dcterms:modified>
</cp:coreProperties>
</file>